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Caught up </a:t>
            </a:r>
            <a:r>
              <a:rPr lang="en-US" sz="3200" dirty="0" smtClean="0"/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harpaz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 ~ </a:t>
            </a:r>
            <a:r>
              <a:rPr lang="en-US" sz="3200" i="1" dirty="0" smtClean="0"/>
              <a:t>to snatch away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1165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Vulgate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rapio</a:t>
            </a:r>
            <a:endParaRPr lang="en-US" sz="3200" b="1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Form</a:t>
            </a:r>
            <a:r>
              <a:rPr lang="en-US" sz="3200" dirty="0" smtClean="0"/>
              <a:t> (KJV, </a:t>
            </a:r>
            <a:r>
              <a:rPr lang="en-US" sz="3200" i="1" dirty="0" smtClean="0">
                <a:solidFill>
                  <a:schemeClr val="bg1"/>
                </a:solidFill>
              </a:rPr>
              <a:t>appearance</a:t>
            </a:r>
            <a:r>
              <a:rPr lang="en-US" sz="3200" dirty="0" smtClean="0"/>
              <a:t>; NIV, </a:t>
            </a:r>
            <a:r>
              <a:rPr lang="en-US" sz="3200" i="1" dirty="0" smtClean="0">
                <a:solidFill>
                  <a:schemeClr val="bg1"/>
                </a:solidFill>
              </a:rPr>
              <a:t>kind</a:t>
            </a:r>
            <a:r>
              <a:rPr lang="en-US" sz="3200" dirty="0" smtClean="0"/>
              <a:t>)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eidos</a:t>
            </a:r>
            <a:r>
              <a:rPr lang="en-US" sz="3200" dirty="0" smtClean="0"/>
              <a:t> – anything that remotely looks like evil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" name="Picture 6" descr="Mediterranean4.bmp"/>
          <p:cNvPicPr>
            <a:picLocks noChangeAspect="1"/>
          </p:cNvPicPr>
          <p:nvPr/>
        </p:nvPicPr>
        <p:blipFill>
          <a:blip r:embed="rId2" cstate="print"/>
          <a:srcRect l="3168" t="3333" b="4444"/>
          <a:stretch>
            <a:fillRect/>
          </a:stretch>
        </p:blipFill>
        <p:spPr>
          <a:xfrm>
            <a:off x="457201" y="662080"/>
            <a:ext cx="5874698" cy="43671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Freeform 7"/>
          <p:cNvSpPr/>
          <p:nvPr/>
        </p:nvSpPr>
        <p:spPr>
          <a:xfrm>
            <a:off x="528034" y="1268569"/>
            <a:ext cx="689020" cy="296214"/>
          </a:xfrm>
          <a:custGeom>
            <a:avLst/>
            <a:gdLst>
              <a:gd name="connsiteX0" fmla="*/ 0 w 689020"/>
              <a:gd name="connsiteY0" fmla="*/ 0 h 296214"/>
              <a:gd name="connsiteX1" fmla="*/ 109470 w 689020"/>
              <a:gd name="connsiteY1" fmla="*/ 77273 h 296214"/>
              <a:gd name="connsiteX2" fmla="*/ 180304 w 689020"/>
              <a:gd name="connsiteY2" fmla="*/ 109470 h 296214"/>
              <a:gd name="connsiteX3" fmla="*/ 296214 w 689020"/>
              <a:gd name="connsiteY3" fmla="*/ 128789 h 296214"/>
              <a:gd name="connsiteX4" fmla="*/ 418563 w 689020"/>
              <a:gd name="connsiteY4" fmla="*/ 160986 h 296214"/>
              <a:gd name="connsiteX5" fmla="*/ 476518 w 689020"/>
              <a:gd name="connsiteY5" fmla="*/ 154546 h 296214"/>
              <a:gd name="connsiteX6" fmla="*/ 573110 w 689020"/>
              <a:gd name="connsiteY6" fmla="*/ 212501 h 296214"/>
              <a:gd name="connsiteX7" fmla="*/ 618186 w 689020"/>
              <a:gd name="connsiteY7" fmla="*/ 264017 h 296214"/>
              <a:gd name="connsiteX8" fmla="*/ 669701 w 689020"/>
              <a:gd name="connsiteY8" fmla="*/ 289775 h 296214"/>
              <a:gd name="connsiteX9" fmla="*/ 689020 w 689020"/>
              <a:gd name="connsiteY9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020" h="296214">
                <a:moveTo>
                  <a:pt x="0" y="0"/>
                </a:moveTo>
                <a:lnTo>
                  <a:pt x="109470" y="77273"/>
                </a:lnTo>
                <a:lnTo>
                  <a:pt x="180304" y="109470"/>
                </a:lnTo>
                <a:lnTo>
                  <a:pt x="296214" y="128789"/>
                </a:lnTo>
                <a:lnTo>
                  <a:pt x="418563" y="160986"/>
                </a:lnTo>
                <a:lnTo>
                  <a:pt x="476518" y="154546"/>
                </a:lnTo>
                <a:lnTo>
                  <a:pt x="573110" y="212501"/>
                </a:lnTo>
                <a:lnTo>
                  <a:pt x="618186" y="264017"/>
                </a:lnTo>
                <a:lnTo>
                  <a:pt x="669701" y="289775"/>
                </a:lnTo>
                <a:lnTo>
                  <a:pt x="689020" y="296214"/>
                </a:lnTo>
              </a:path>
            </a:pathLst>
          </a:cu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04175" y="1397358"/>
            <a:ext cx="405684" cy="154546"/>
          </a:xfrm>
          <a:custGeom>
            <a:avLst/>
            <a:gdLst>
              <a:gd name="connsiteX0" fmla="*/ 0 w 405684"/>
              <a:gd name="connsiteY0" fmla="*/ 154546 h 154546"/>
              <a:gd name="connsiteX1" fmla="*/ 141667 w 405684"/>
              <a:gd name="connsiteY1" fmla="*/ 83712 h 154546"/>
              <a:gd name="connsiteX2" fmla="*/ 231819 w 405684"/>
              <a:gd name="connsiteY2" fmla="*/ 51515 h 154546"/>
              <a:gd name="connsiteX3" fmla="*/ 296214 w 405684"/>
              <a:gd name="connsiteY3" fmla="*/ 32197 h 154546"/>
              <a:gd name="connsiteX4" fmla="*/ 367048 w 405684"/>
              <a:gd name="connsiteY4" fmla="*/ 12879 h 154546"/>
              <a:gd name="connsiteX5" fmla="*/ 405684 w 405684"/>
              <a:gd name="connsiteY5" fmla="*/ 0 h 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84" h="154546">
                <a:moveTo>
                  <a:pt x="0" y="154546"/>
                </a:moveTo>
                <a:lnTo>
                  <a:pt x="141667" y="83712"/>
                </a:lnTo>
                <a:lnTo>
                  <a:pt x="231819" y="51515"/>
                </a:lnTo>
                <a:lnTo>
                  <a:pt x="296214" y="32197"/>
                </a:lnTo>
                <a:lnTo>
                  <a:pt x="367048" y="12879"/>
                </a:lnTo>
                <a:lnTo>
                  <a:pt x="405684" y="0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29177" y="1371600"/>
            <a:ext cx="2202288" cy="283335"/>
          </a:xfrm>
          <a:custGeom>
            <a:avLst/>
            <a:gdLst>
              <a:gd name="connsiteX0" fmla="*/ 0 w 2202288"/>
              <a:gd name="connsiteY0" fmla="*/ 25758 h 283335"/>
              <a:gd name="connsiteX1" fmla="*/ 135229 w 2202288"/>
              <a:gd name="connsiteY1" fmla="*/ 0 h 283335"/>
              <a:gd name="connsiteX2" fmla="*/ 212502 w 2202288"/>
              <a:gd name="connsiteY2" fmla="*/ 32197 h 283335"/>
              <a:gd name="connsiteX3" fmla="*/ 212502 w 2202288"/>
              <a:gd name="connsiteY3" fmla="*/ 32197 h 283335"/>
              <a:gd name="connsiteX4" fmla="*/ 283336 w 2202288"/>
              <a:gd name="connsiteY4" fmla="*/ 38637 h 283335"/>
              <a:gd name="connsiteX5" fmla="*/ 334851 w 2202288"/>
              <a:gd name="connsiteY5" fmla="*/ 32197 h 283335"/>
              <a:gd name="connsiteX6" fmla="*/ 386367 w 2202288"/>
              <a:gd name="connsiteY6" fmla="*/ 109470 h 283335"/>
              <a:gd name="connsiteX7" fmla="*/ 457200 w 2202288"/>
              <a:gd name="connsiteY7" fmla="*/ 96592 h 283335"/>
              <a:gd name="connsiteX8" fmla="*/ 521595 w 2202288"/>
              <a:gd name="connsiteY8" fmla="*/ 109470 h 283335"/>
              <a:gd name="connsiteX9" fmla="*/ 566671 w 2202288"/>
              <a:gd name="connsiteY9" fmla="*/ 212501 h 283335"/>
              <a:gd name="connsiteX10" fmla="*/ 598868 w 2202288"/>
              <a:gd name="connsiteY10" fmla="*/ 231820 h 283335"/>
              <a:gd name="connsiteX11" fmla="*/ 598868 w 2202288"/>
              <a:gd name="connsiteY11" fmla="*/ 231820 h 283335"/>
              <a:gd name="connsiteX12" fmla="*/ 682581 w 2202288"/>
              <a:gd name="connsiteY12" fmla="*/ 231820 h 283335"/>
              <a:gd name="connsiteX13" fmla="*/ 708338 w 2202288"/>
              <a:gd name="connsiteY13" fmla="*/ 251138 h 283335"/>
              <a:gd name="connsiteX14" fmla="*/ 753415 w 2202288"/>
              <a:gd name="connsiteY14" fmla="*/ 283335 h 283335"/>
              <a:gd name="connsiteX15" fmla="*/ 766293 w 2202288"/>
              <a:gd name="connsiteY15" fmla="*/ 283335 h 283335"/>
              <a:gd name="connsiteX16" fmla="*/ 817809 w 2202288"/>
              <a:gd name="connsiteY16" fmla="*/ 264017 h 283335"/>
              <a:gd name="connsiteX17" fmla="*/ 862885 w 2202288"/>
              <a:gd name="connsiteY17" fmla="*/ 225380 h 283335"/>
              <a:gd name="connsiteX18" fmla="*/ 914400 w 2202288"/>
              <a:gd name="connsiteY18" fmla="*/ 238259 h 283335"/>
              <a:gd name="connsiteX19" fmla="*/ 940158 w 2202288"/>
              <a:gd name="connsiteY19" fmla="*/ 244699 h 283335"/>
              <a:gd name="connsiteX20" fmla="*/ 978795 w 2202288"/>
              <a:gd name="connsiteY20" fmla="*/ 160986 h 283335"/>
              <a:gd name="connsiteX21" fmla="*/ 1049629 w 2202288"/>
              <a:gd name="connsiteY21" fmla="*/ 160986 h 283335"/>
              <a:gd name="connsiteX22" fmla="*/ 1094705 w 2202288"/>
              <a:gd name="connsiteY22" fmla="*/ 135228 h 283335"/>
              <a:gd name="connsiteX23" fmla="*/ 1171978 w 2202288"/>
              <a:gd name="connsiteY23" fmla="*/ 160986 h 283335"/>
              <a:gd name="connsiteX24" fmla="*/ 1229933 w 2202288"/>
              <a:gd name="connsiteY24" fmla="*/ 128789 h 283335"/>
              <a:gd name="connsiteX25" fmla="*/ 1300767 w 2202288"/>
              <a:gd name="connsiteY25" fmla="*/ 141668 h 283335"/>
              <a:gd name="connsiteX26" fmla="*/ 1371600 w 2202288"/>
              <a:gd name="connsiteY26" fmla="*/ 141668 h 283335"/>
              <a:gd name="connsiteX27" fmla="*/ 1455313 w 2202288"/>
              <a:gd name="connsiteY27" fmla="*/ 135228 h 283335"/>
              <a:gd name="connsiteX28" fmla="*/ 1481071 w 2202288"/>
              <a:gd name="connsiteY28" fmla="*/ 173865 h 283335"/>
              <a:gd name="connsiteX29" fmla="*/ 1532586 w 2202288"/>
              <a:gd name="connsiteY29" fmla="*/ 206062 h 283335"/>
              <a:gd name="connsiteX30" fmla="*/ 1622738 w 2202288"/>
              <a:gd name="connsiteY30" fmla="*/ 206062 h 283335"/>
              <a:gd name="connsiteX31" fmla="*/ 1738648 w 2202288"/>
              <a:gd name="connsiteY31" fmla="*/ 225380 h 283335"/>
              <a:gd name="connsiteX32" fmla="*/ 1809482 w 2202288"/>
              <a:gd name="connsiteY32" fmla="*/ 218941 h 283335"/>
              <a:gd name="connsiteX33" fmla="*/ 1873877 w 2202288"/>
              <a:gd name="connsiteY33" fmla="*/ 186744 h 283335"/>
              <a:gd name="connsiteX34" fmla="*/ 1931831 w 2202288"/>
              <a:gd name="connsiteY34" fmla="*/ 186744 h 283335"/>
              <a:gd name="connsiteX35" fmla="*/ 1983347 w 2202288"/>
              <a:gd name="connsiteY35" fmla="*/ 160986 h 283335"/>
              <a:gd name="connsiteX36" fmla="*/ 2041302 w 2202288"/>
              <a:gd name="connsiteY36" fmla="*/ 160986 h 283335"/>
              <a:gd name="connsiteX37" fmla="*/ 2105696 w 2202288"/>
              <a:gd name="connsiteY37" fmla="*/ 186744 h 283335"/>
              <a:gd name="connsiteX38" fmla="*/ 2170091 w 2202288"/>
              <a:gd name="connsiteY38" fmla="*/ 180304 h 283335"/>
              <a:gd name="connsiteX39" fmla="*/ 2202288 w 2202288"/>
              <a:gd name="connsiteY39" fmla="*/ 180304 h 283335"/>
              <a:gd name="connsiteX40" fmla="*/ 2202288 w 2202288"/>
              <a:gd name="connsiteY40" fmla="*/ 193183 h 28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02288" h="283335">
                <a:moveTo>
                  <a:pt x="0" y="25758"/>
                </a:moveTo>
                <a:lnTo>
                  <a:pt x="135229" y="0"/>
                </a:lnTo>
                <a:lnTo>
                  <a:pt x="212502" y="32197"/>
                </a:lnTo>
                <a:lnTo>
                  <a:pt x="212502" y="32197"/>
                </a:lnTo>
                <a:lnTo>
                  <a:pt x="283336" y="38637"/>
                </a:lnTo>
                <a:lnTo>
                  <a:pt x="334851" y="32197"/>
                </a:lnTo>
                <a:lnTo>
                  <a:pt x="386367" y="109470"/>
                </a:lnTo>
                <a:lnTo>
                  <a:pt x="457200" y="96592"/>
                </a:lnTo>
                <a:lnTo>
                  <a:pt x="521595" y="109470"/>
                </a:lnTo>
                <a:lnTo>
                  <a:pt x="566671" y="212501"/>
                </a:lnTo>
                <a:lnTo>
                  <a:pt x="598868" y="231820"/>
                </a:lnTo>
                <a:lnTo>
                  <a:pt x="598868" y="231820"/>
                </a:lnTo>
                <a:lnTo>
                  <a:pt x="682581" y="231820"/>
                </a:lnTo>
                <a:lnTo>
                  <a:pt x="708338" y="251138"/>
                </a:lnTo>
                <a:lnTo>
                  <a:pt x="753415" y="283335"/>
                </a:lnTo>
                <a:lnTo>
                  <a:pt x="766293" y="283335"/>
                </a:lnTo>
                <a:lnTo>
                  <a:pt x="817809" y="264017"/>
                </a:lnTo>
                <a:lnTo>
                  <a:pt x="862885" y="225380"/>
                </a:lnTo>
                <a:lnTo>
                  <a:pt x="914400" y="238259"/>
                </a:lnTo>
                <a:lnTo>
                  <a:pt x="940158" y="244699"/>
                </a:lnTo>
                <a:lnTo>
                  <a:pt x="978795" y="160986"/>
                </a:lnTo>
                <a:lnTo>
                  <a:pt x="1049629" y="160986"/>
                </a:lnTo>
                <a:lnTo>
                  <a:pt x="1094705" y="135228"/>
                </a:lnTo>
                <a:lnTo>
                  <a:pt x="1171978" y="160986"/>
                </a:lnTo>
                <a:lnTo>
                  <a:pt x="1229933" y="128789"/>
                </a:lnTo>
                <a:lnTo>
                  <a:pt x="1300767" y="141668"/>
                </a:lnTo>
                <a:lnTo>
                  <a:pt x="1371600" y="141668"/>
                </a:lnTo>
                <a:lnTo>
                  <a:pt x="1455313" y="135228"/>
                </a:lnTo>
                <a:lnTo>
                  <a:pt x="1481071" y="173865"/>
                </a:lnTo>
                <a:lnTo>
                  <a:pt x="1532586" y="206062"/>
                </a:lnTo>
                <a:lnTo>
                  <a:pt x="1622738" y="206062"/>
                </a:lnTo>
                <a:lnTo>
                  <a:pt x="1738648" y="225380"/>
                </a:lnTo>
                <a:lnTo>
                  <a:pt x="1809482" y="218941"/>
                </a:lnTo>
                <a:lnTo>
                  <a:pt x="1873877" y="186744"/>
                </a:lnTo>
                <a:lnTo>
                  <a:pt x="1931831" y="186744"/>
                </a:lnTo>
                <a:lnTo>
                  <a:pt x="1983347" y="160986"/>
                </a:lnTo>
                <a:lnTo>
                  <a:pt x="2041302" y="160986"/>
                </a:lnTo>
                <a:lnTo>
                  <a:pt x="2105696" y="186744"/>
                </a:lnTo>
                <a:lnTo>
                  <a:pt x="2170091" y="180304"/>
                </a:lnTo>
                <a:lnTo>
                  <a:pt x="2202288" y="180304"/>
                </a:lnTo>
                <a:lnTo>
                  <a:pt x="2202288" y="193183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085110" y="1205345"/>
            <a:ext cx="1752600" cy="428091"/>
            <a:chOff x="2085110" y="1205345"/>
            <a:chExt cx="1752600" cy="428091"/>
          </a:xfrm>
        </p:grpSpPr>
        <p:sp>
          <p:nvSpPr>
            <p:cNvPr id="14" name="Oval 13"/>
            <p:cNvSpPr/>
            <p:nvPr/>
          </p:nvSpPr>
          <p:spPr>
            <a:xfrm>
              <a:off x="2438400" y="155723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5110" y="1205345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Thessalonica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29000" y="1524000"/>
            <a:ext cx="1371600" cy="407247"/>
            <a:chOff x="3429000" y="1524000"/>
            <a:chExt cx="1371600" cy="407247"/>
          </a:xfrm>
        </p:grpSpPr>
        <p:sp>
          <p:nvSpPr>
            <p:cNvPr id="17" name="Oval 16"/>
            <p:cNvSpPr/>
            <p:nvPr/>
          </p:nvSpPr>
          <p:spPr>
            <a:xfrm>
              <a:off x="3822878" y="152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592693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Byzantium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320000">
            <a:off x="489202" y="108761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agneto" pitchFamily="82" charset="0"/>
              </a:rPr>
              <a:t>Rome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09600" y="14478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085228"/>
            <a:ext cx="838200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5410200"/>
            <a:ext cx="8382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5744132"/>
            <a:ext cx="8382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4876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Magneto" pitchFamily="82" charset="0"/>
              </a:rPr>
              <a:t>Via </a:t>
            </a:r>
            <a:r>
              <a:rPr lang="en-US" sz="2000" dirty="0" err="1" smtClean="0">
                <a:solidFill>
                  <a:srgbClr val="FFFF00"/>
                </a:solidFill>
                <a:latin typeface="Magneto" pitchFamily="82" charset="0"/>
              </a:rPr>
              <a:t>Appia</a:t>
            </a:r>
            <a:endParaRPr lang="en-US" sz="2000" dirty="0" smtClean="0">
              <a:solidFill>
                <a:srgbClr val="FFFF00"/>
              </a:solidFill>
              <a:latin typeface="Magneto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520955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Magneto" pitchFamily="82" charset="0"/>
              </a:rPr>
              <a:t>Sea Route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5543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agneto" pitchFamily="82" charset="0"/>
              </a:rPr>
              <a:t>Via </a:t>
            </a:r>
            <a:r>
              <a:rPr lang="en-US" sz="2000" dirty="0" err="1" smtClean="0">
                <a:latin typeface="Magneto" pitchFamily="82" charset="0"/>
              </a:rPr>
              <a:t>Egnatia</a:t>
            </a:r>
            <a:endParaRPr lang="en-US" sz="2000" dirty="0" smtClean="0">
              <a:latin typeface="Magneto" pitchFamily="8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00200" y="1690255"/>
            <a:ext cx="914400" cy="414754"/>
            <a:chOff x="1600200" y="1690255"/>
            <a:chExt cx="914400" cy="414754"/>
          </a:xfrm>
        </p:grpSpPr>
        <p:sp>
          <p:nvSpPr>
            <p:cNvPr id="29" name="TextBox 28"/>
            <p:cNvSpPr txBox="1"/>
            <p:nvPr/>
          </p:nvSpPr>
          <p:spPr>
            <a:xfrm>
              <a:off x="1600200" y="1766455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Berea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169025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These were more fair-minded than those in Thessalonica, in that they received the word with all readiness, and searched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 Scriptures daily to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find out whether these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things were so.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Acts 17.11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 of faith ~ chapter 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Labor of love ~ chapter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22994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Patience of hope ~ chapter3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And they went out and preached everywhere, the Lord working with them and confirming the word through the </a:t>
            </a:r>
            <a:r>
              <a:rPr lang="en-US" sz="3200" i="1" dirty="0" err="1" smtClean="0">
                <a:solidFill>
                  <a:schemeClr val="bg1"/>
                </a:solidFill>
              </a:rPr>
              <a:t>accom</a:t>
            </a:r>
            <a:r>
              <a:rPr lang="en-US" sz="3200" i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3200" i="1" dirty="0" err="1" smtClean="0">
                <a:solidFill>
                  <a:schemeClr val="bg1"/>
                </a:solidFill>
              </a:rPr>
              <a:t>panying</a:t>
            </a:r>
            <a:r>
              <a:rPr lang="en-US" sz="3200" i="1" dirty="0" smtClean="0">
                <a:solidFill>
                  <a:schemeClr val="bg1"/>
                </a:solidFill>
              </a:rPr>
              <a:t> signs. Amen.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Mark 16.20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Bold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parr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siazomai</a:t>
            </a:r>
            <a:r>
              <a:rPr lang="en-US" sz="3200" dirty="0" smtClean="0"/>
              <a:t> – to speak freely; hold nothing back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Taken away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aporphaniz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–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apo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(away from) +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orphanos</a:t>
            </a:r>
            <a:r>
              <a:rPr lang="en-US" sz="3200" dirty="0" smtClean="0"/>
              <a:t> (fatherless)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6656696" y="1281752"/>
            <a:ext cx="6858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1 Thessalonians 3.12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4101152" y="1752600"/>
            <a:ext cx="6858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094096" y="2237096"/>
            <a:ext cx="685800" cy="457200"/>
          </a:xfrm>
          <a:prstGeom prst="parallelogram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And may the Lord make you increase and abound in love to one another and to all, just as we do to you,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67496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To</a:t>
            </a:r>
            <a:r>
              <a:rPr lang="en-US" sz="3200" dirty="0" smtClean="0"/>
              <a:t> ~ not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pros</a:t>
            </a:r>
            <a:r>
              <a:rPr lang="en-US" sz="3200" dirty="0" smtClean="0"/>
              <a:t> (to) but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eis</a:t>
            </a:r>
            <a:r>
              <a:rPr lang="en-US" sz="3200" dirty="0" smtClean="0"/>
              <a:t> (into)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7" grpId="0"/>
      <p:bldP spid="2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00" y="1"/>
            <a:ext cx="814838" cy="63246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 THESSAOLIANS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Sexual immorality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(v. 3)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porneia</a:t>
            </a:r>
            <a:r>
              <a:rPr lang="en-US" sz="3200" dirty="0" smtClean="0"/>
              <a:t> – premarital sex, adultery, pornography, self-gratification – illicit sex in all its forms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586</TotalTime>
  <Words>233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41</cp:revision>
  <dcterms:created xsi:type="dcterms:W3CDTF">2010-02-11T19:39:59Z</dcterms:created>
  <dcterms:modified xsi:type="dcterms:W3CDTF">2010-02-16T17:16:06Z</dcterms:modified>
</cp:coreProperties>
</file>